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7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5408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mailto:ozasclinicalservices@gmail.com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2516" y="2144111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1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SITE MANAGEMENT &amp; SCIENTIFIC CONSULTING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386255" y="1458311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OZAS </a:t>
            </a:r>
            <a:r>
              <a:rPr lang="en-US" sz="3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CLINICAL SERVICES</a:t>
            </a:r>
          </a:p>
          <a:p>
            <a:pPr marL="0" indent="0">
              <a:buNone/>
            </a:pP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48640" y="2075531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498348" y="2648607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F1F2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Clinical research, conducted with </a:t>
            </a:r>
            <a:r>
              <a:rPr lang="en-US" sz="2500" b="1" i="1" dirty="0">
                <a:solidFill>
                  <a:srgbClr val="C15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editorial precision.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48640" y="361188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>
                <a:solidFill>
                  <a:srgbClr val="B9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Management, Regulatory and Ethics support, and Scientific Writing — for Researcher,  Academic Institutions, Hospitals, CROs, and Sponsors. 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1193292" cy="310896"/>
          </a:xfrm>
          <a:prstGeom prst="rect">
            <a:avLst/>
          </a:prstGeom>
          <a:solidFill>
            <a:srgbClr val="243657"/>
          </a:solidFill>
          <a:ln w="9525">
            <a:solidFill>
              <a:srgbClr val="34466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4526280"/>
            <a:ext cx="11932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FD6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SITE MANAGEMENT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1869948" y="4526280"/>
            <a:ext cx="1467612" cy="310896"/>
          </a:xfrm>
          <a:prstGeom prst="rect">
            <a:avLst/>
          </a:prstGeom>
          <a:solidFill>
            <a:srgbClr val="243657"/>
          </a:solidFill>
          <a:ln w="9525">
            <a:solidFill>
              <a:srgbClr val="34466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69948" y="4526280"/>
            <a:ext cx="14676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FD6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REGULATORY &amp; ETHICS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465576" y="4526280"/>
            <a:ext cx="1056132" cy="310896"/>
          </a:xfrm>
          <a:prstGeom prst="rect">
            <a:avLst/>
          </a:prstGeom>
          <a:solidFill>
            <a:srgbClr val="243657"/>
          </a:solidFill>
          <a:ln w="9525">
            <a:solidFill>
              <a:srgbClr val="34466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65576" y="4526280"/>
            <a:ext cx="10561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FD6E4"/>
                </a:solidFill>
                <a:latin typeface="Courier New" pitchFamily="34" charset="0"/>
                <a:cs typeface="Courier New" pitchFamily="34" charset="-120"/>
              </a:rPr>
              <a:t>TRAINING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4649724" y="4526280"/>
            <a:ext cx="1193292" cy="310896"/>
          </a:xfrm>
          <a:prstGeom prst="rect">
            <a:avLst/>
          </a:prstGeom>
          <a:solidFill>
            <a:srgbClr val="243657"/>
          </a:solidFill>
          <a:ln w="9525">
            <a:solidFill>
              <a:srgbClr val="34466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49724" y="4526280"/>
            <a:ext cx="11932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FD6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MEDICAL WRITING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5971032" y="4526280"/>
            <a:ext cx="918972" cy="310896"/>
          </a:xfrm>
          <a:prstGeom prst="rect">
            <a:avLst/>
          </a:prstGeom>
          <a:solidFill>
            <a:srgbClr val="243657"/>
          </a:solidFill>
          <a:ln w="9525">
            <a:solidFill>
              <a:srgbClr val="34466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971032" y="4526280"/>
            <a:ext cx="9189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FD6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HTA WRITING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C2B45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60" dirty="0">
                <a:solidFill>
                  <a:srgbClr val="CFD6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OZAS CLINICAL SERVICES — SITE MANAGEMENT &amp; SCIENTIFIC CONSULTING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548640" y="62179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12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ABOUT US</a:t>
            </a:r>
            <a:endParaRPr lang="en-US" sz="1400" b="1" dirty="0"/>
          </a:p>
        </p:txBody>
      </p:sp>
      <p:sp>
        <p:nvSpPr>
          <p:cNvPr id="7" name="Text 5"/>
          <p:cNvSpPr/>
          <p:nvPr/>
        </p:nvSpPr>
        <p:spPr>
          <a:xfrm>
            <a:off x="548640" y="676656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C2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End-to-end clinical research, from feasibility to publication.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8640" y="1481328"/>
            <a:ext cx="5074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a specialized site management organization and scientific consulting firm providing quality clinical research solution — tailored for investigator-initiated studies, academic institutions, hospitals, CROs, pharmaceutical companies and public health organizations.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548640" y="2587752"/>
            <a:ext cx="5074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F6F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 </a:t>
            </a:r>
            <a:r>
              <a:rPr lang="en-US" sz="1100" dirty="0">
                <a:solidFill>
                  <a:srgbClr val="2B3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understanding of academic &amp; investigator-initiated research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2962656"/>
            <a:ext cx="5074920" cy="0"/>
          </a:xfrm>
          <a:prstGeom prst="line">
            <a:avLst/>
          </a:prstGeom>
          <a:noFill/>
          <a:ln w="9525">
            <a:solidFill>
              <a:srgbClr val="D8DCE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008376"/>
            <a:ext cx="5074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F6F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 </a:t>
            </a:r>
            <a:r>
              <a:rPr lang="en-US" sz="1100" dirty="0">
                <a:solidFill>
                  <a:srgbClr val="2B3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Cost-effective, transparent pricing models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3383280"/>
            <a:ext cx="5074920" cy="0"/>
          </a:xfrm>
          <a:prstGeom prst="line">
            <a:avLst/>
          </a:prstGeom>
          <a:noFill/>
          <a:ln w="9525">
            <a:solidFill>
              <a:srgbClr val="D8DC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3429000"/>
            <a:ext cx="5074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F6F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 </a:t>
            </a:r>
            <a:r>
              <a:rPr lang="en-US" sz="1100" dirty="0">
                <a:solidFill>
                  <a:srgbClr val="2B3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with ICH-GCP, ICMR, CDSCO &amp; IEC guidelines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3803904"/>
            <a:ext cx="5074920" cy="0"/>
          </a:xfrm>
          <a:prstGeom prst="line">
            <a:avLst/>
          </a:prstGeom>
          <a:noFill/>
          <a:ln w="9525">
            <a:solidFill>
              <a:srgbClr val="D8DC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3849624"/>
            <a:ext cx="5074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F6F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 </a:t>
            </a:r>
            <a:r>
              <a:rPr lang="en-US" sz="1100" dirty="0">
                <a:solidFill>
                  <a:srgbClr val="2B3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Publication-oriented approach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4224528"/>
            <a:ext cx="5074920" cy="0"/>
          </a:xfrm>
          <a:prstGeom prst="line">
            <a:avLst/>
          </a:prstGeom>
          <a:noFill/>
          <a:ln w="9525">
            <a:solidFill>
              <a:srgbClr val="D8DC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4270248"/>
            <a:ext cx="5074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F6F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 </a:t>
            </a:r>
            <a:r>
              <a:rPr lang="en-US" sz="1100" dirty="0">
                <a:solidFill>
                  <a:srgbClr val="2B3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Multidisciplinary expertise — clinical, regulatory, training &amp; writing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897880" y="1481328"/>
            <a:ext cx="2697480" cy="3246120"/>
          </a:xfrm>
          <a:prstGeom prst="rect">
            <a:avLst/>
          </a:prstGeom>
          <a:solidFill>
            <a:srgbClr val="1C2B45"/>
          </a:solidFill>
          <a:ln/>
          <a:effectLst>
            <a:outerShdw blurRad="101600" dist="38100" dir="5400000" algn="bl" rotWithShape="0">
              <a:srgbClr val="1C2B45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080760" y="1919234"/>
            <a:ext cx="2194560" cy="23693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i="1" dirty="0">
                <a:solidFill>
                  <a:srgbClr val="FF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350" i="1" dirty="0">
                <a:solidFill>
                  <a:srgbClr val="F1F2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strengthen evidence-based medicine by enabling high-quality, ethical, and impactful clinical research — particularly in academic and public health settings.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350" i="1" dirty="0">
                <a:solidFill>
                  <a:srgbClr val="F1F2F6"/>
                </a:solidFill>
                <a:latin typeface="Cambria" pitchFamily="34" charset="0"/>
                <a:ea typeface="Cambria" pitchFamily="34" charset="-122"/>
              </a:rPr>
              <a:t>		</a:t>
            </a:r>
            <a:r>
              <a:rPr lang="en-US" sz="4800" dirty="0">
                <a:solidFill>
                  <a:srgbClr val="FF0000"/>
                </a:solidFill>
              </a:rPr>
              <a:t>”</a:t>
            </a:r>
            <a:endParaRPr lang="en-US" sz="4800" i="1" dirty="0">
              <a:solidFill>
                <a:srgbClr val="FF0000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172200" y="437083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OUR VISION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C2B45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60" dirty="0">
                <a:solidFill>
                  <a:srgbClr val="CFD6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OZAS CLINICAL SERVICES — SITE MANAGEMENT &amp; SCIENTIFIC CONSULTING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47216" y="594159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12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CORE SERVICE DOMAINS</a:t>
            </a:r>
            <a:endParaRPr lang="en-US" sz="1400" b="1" dirty="0"/>
          </a:p>
        </p:txBody>
      </p:sp>
      <p:sp>
        <p:nvSpPr>
          <p:cNvPr id="7" name="Text 5"/>
          <p:cNvSpPr/>
          <p:nvPr/>
        </p:nvSpPr>
        <p:spPr>
          <a:xfrm>
            <a:off x="557784" y="84124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C2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domains, one continuous research lifecycle.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548640" y="1335024"/>
            <a:ext cx="2548128" cy="16596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C2B45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594360" y="1335225"/>
            <a:ext cx="2218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C2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Clinical Research &amp; Site Management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21792" y="1799861"/>
            <a:ext cx="2218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F6F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Phase II–IV · Registries · IIS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12648" y="2126005"/>
            <a:ext cx="22372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feasibility &amp; start-up</a:t>
            </a:r>
            <a:endParaRPr lang="en-US" sz="900" dirty="0"/>
          </a:p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IEC/IRB submissions &amp; review</a:t>
            </a:r>
            <a:endParaRPr lang="en-US" sz="900" dirty="0"/>
          </a:p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&amp; close-out support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3297936" y="1335024"/>
            <a:ext cx="2548128" cy="16596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C2B45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393948" y="1307793"/>
            <a:ext cx="2218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C2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Regulatory &amp; Ethics Services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403092" y="1680210"/>
            <a:ext cx="2218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F6F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CDSCO · DHR · CTRI - NABH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3444240" y="2075889"/>
            <a:ext cx="22372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IEC registrations &amp; dossiers</a:t>
            </a:r>
            <a:endParaRPr lang="en-US" sz="900" dirty="0"/>
          </a:p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ICF / PIS, incl. translations</a:t>
            </a:r>
            <a:endParaRPr lang="en-US" sz="900" dirty="0"/>
          </a:p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SOP development &amp; compliance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047232" y="1335024"/>
            <a:ext cx="2548128" cy="16596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C2B45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548640" y="3171963"/>
            <a:ext cx="2548128" cy="16596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C2B45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230112" y="1305683"/>
            <a:ext cx="2218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C2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Scientific &amp; Medical Writing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211824" y="1630295"/>
            <a:ext cx="2218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F6F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Protocol to Print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6230112" y="1987664"/>
            <a:ext cx="22372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Protocols &amp; study reports</a:t>
            </a:r>
            <a:endParaRPr lang="en-US" sz="900" dirty="0"/>
          </a:p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Manuscripts &amp; journal support</a:t>
            </a:r>
            <a:endParaRPr lang="en-US" sz="900" dirty="0"/>
          </a:p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Abstracts, posters &amp; slides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3297936" y="3195828"/>
            <a:ext cx="2548128" cy="16596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C2B45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3403092" y="3208539"/>
            <a:ext cx="2218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C2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Systematic Reviews &amp; Meta-Analysis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3403092" y="3642879"/>
            <a:ext cx="2218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F6F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Evidence Synthesis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3403092" y="3939908"/>
            <a:ext cx="22372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 &amp; PROSPERO support</a:t>
            </a:r>
            <a:endParaRPr lang="en-US" sz="900" dirty="0"/>
          </a:p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Screening &amp; data extraction</a:t>
            </a:r>
            <a:endParaRPr lang="en-US" sz="900" dirty="0"/>
          </a:p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Meta-analysis &amp; drafting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6047232" y="3195828"/>
            <a:ext cx="2548128" cy="16596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C2B45">
                <a:alpha val="12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6211824" y="3173721"/>
            <a:ext cx="2218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C2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Health Technology Assessment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6239256" y="3565004"/>
            <a:ext cx="2218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F6F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Evidence to Policy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6193536" y="3894766"/>
            <a:ext cx="22372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&amp; economic review</a:t>
            </a:r>
            <a:endParaRPr lang="en-US" sz="900" dirty="0"/>
          </a:p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HTA dossier &amp; report writing</a:t>
            </a:r>
            <a:endParaRPr lang="en-US" sz="900" dirty="0"/>
          </a:p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Submission-ready documents</a:t>
            </a:r>
            <a:endParaRPr lang="en-US" sz="900" dirty="0"/>
          </a:p>
        </p:txBody>
      </p:sp>
      <p:sp>
        <p:nvSpPr>
          <p:cNvPr id="38" name="Text 8"/>
          <p:cNvSpPr/>
          <p:nvPr/>
        </p:nvSpPr>
        <p:spPr>
          <a:xfrm>
            <a:off x="672871" y="3246120"/>
            <a:ext cx="2218944" cy="2072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5000"/>
              </a:lnSpc>
            </a:pPr>
            <a:r>
              <a:rPr lang="en-US" sz="1200" b="1" dirty="0">
                <a:solidFill>
                  <a:srgbClr val="1C2B45"/>
                </a:solidFill>
                <a:latin typeface="Cambria" pitchFamily="34" charset="0"/>
                <a:ea typeface="Cambria" pitchFamily="34" charset="-122"/>
              </a:rPr>
              <a:t>Training &amp; Capacity Building</a:t>
            </a:r>
          </a:p>
        </p:txBody>
      </p:sp>
      <p:sp>
        <p:nvSpPr>
          <p:cNvPr id="39" name="Text 10"/>
          <p:cNvSpPr/>
          <p:nvPr/>
        </p:nvSpPr>
        <p:spPr>
          <a:xfrm>
            <a:off x="654582" y="4091940"/>
            <a:ext cx="2442185" cy="341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2000"/>
              </a:lnSpc>
              <a:spcAft>
                <a:spcPts val="300"/>
              </a:spcAft>
              <a:buSzPct val="100000"/>
            </a:pPr>
            <a:r>
              <a:rPr lang="en-US" sz="800" dirty="0">
                <a:solidFill>
                  <a:srgbClr val="2F6F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Customized training courses</a:t>
            </a:r>
          </a:p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ICH-GCP training</a:t>
            </a:r>
          </a:p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on local country specific regulations</a:t>
            </a:r>
          </a:p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Operating Procedures (SOP) development</a:t>
            </a:r>
          </a:p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Therapeutic area training (Conducted by clinical experts)</a:t>
            </a:r>
          </a:p>
          <a:p>
            <a:pPr marL="342900" indent="-342900">
              <a:lnSpc>
                <a:spcPct val="112000"/>
              </a:lnSpc>
              <a:spcAft>
                <a:spcPts val="300"/>
              </a:spcAft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Research Coordinator training</a:t>
            </a:r>
          </a:p>
          <a:p>
            <a:pPr>
              <a:lnSpc>
                <a:spcPct val="112000"/>
              </a:lnSpc>
              <a:spcAft>
                <a:spcPts val="300"/>
              </a:spcAft>
              <a:buSzPct val="100000"/>
            </a:pP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C2B45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60" dirty="0">
                <a:solidFill>
                  <a:srgbClr val="CFD6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OZAS CLINICAL SERVICES — SITE MANAGEMENT &amp; SCIENTIFIC CONSULTING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548640" y="53035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12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WHY CHOOSE OZAS</a:t>
            </a:r>
            <a:endParaRPr lang="en-US" sz="1400" b="1" dirty="0"/>
          </a:p>
        </p:txBody>
      </p:sp>
      <p:sp>
        <p:nvSpPr>
          <p:cNvPr id="7" name="Text 5"/>
          <p:cNvSpPr/>
          <p:nvPr/>
        </p:nvSpPr>
        <p:spPr>
          <a:xfrm>
            <a:off x="548640" y="676656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C2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Built for sponsors who need both rigor and pace.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548640" y="120700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academically-minded team that moves at the speed sponsors need, without compromising ethics or data quality.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1755648"/>
            <a:ext cx="1860804" cy="14310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C2B45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731520" y="1938528"/>
            <a:ext cx="457200" cy="457200"/>
          </a:xfrm>
          <a:prstGeom prst="ellipse">
            <a:avLst/>
          </a:prstGeom>
          <a:solidFill>
            <a:srgbClr val="DCEAE8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19385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F6F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1520" y="2505456"/>
            <a:ext cx="1495044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1C2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Experienced Clinical Research Professionals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610612" y="1755648"/>
            <a:ext cx="1860804" cy="14310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C2B45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793492" y="1938528"/>
            <a:ext cx="457200" cy="457200"/>
          </a:xfrm>
          <a:prstGeom prst="ellipse">
            <a:avLst/>
          </a:prstGeom>
          <a:solidFill>
            <a:srgbClr val="DCEAE8"/>
          </a:solidFill>
          <a:ln/>
        </p:spPr>
      </p:sp>
      <p:sp>
        <p:nvSpPr>
          <p:cNvPr id="15" name="Text 13"/>
          <p:cNvSpPr/>
          <p:nvPr/>
        </p:nvSpPr>
        <p:spPr>
          <a:xfrm>
            <a:off x="2793492" y="19385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F6F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93492" y="2505456"/>
            <a:ext cx="1495044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1C2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Ethical &amp; Regulatory Compliance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672584" y="1755648"/>
            <a:ext cx="1860804" cy="14310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C2B45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855464" y="1938528"/>
            <a:ext cx="457200" cy="457200"/>
          </a:xfrm>
          <a:prstGeom prst="ellipse">
            <a:avLst/>
          </a:prstGeom>
          <a:solidFill>
            <a:srgbClr val="DCEAE8"/>
          </a:solidFill>
          <a:ln/>
        </p:spPr>
      </p:sp>
      <p:sp>
        <p:nvSpPr>
          <p:cNvPr id="19" name="Text 17"/>
          <p:cNvSpPr/>
          <p:nvPr/>
        </p:nvSpPr>
        <p:spPr>
          <a:xfrm>
            <a:off x="4855464" y="19385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F6F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855464" y="2505456"/>
            <a:ext cx="1495044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1C2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Cost-Effective Solutions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734556" y="1755648"/>
            <a:ext cx="1860804" cy="14310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C2B45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917436" y="1938528"/>
            <a:ext cx="457200" cy="457200"/>
          </a:xfrm>
          <a:prstGeom prst="ellipse">
            <a:avLst/>
          </a:prstGeom>
          <a:solidFill>
            <a:srgbClr val="DCEAE8"/>
          </a:solidFill>
          <a:ln/>
        </p:spPr>
      </p:sp>
      <p:sp>
        <p:nvSpPr>
          <p:cNvPr id="23" name="Text 21"/>
          <p:cNvSpPr/>
          <p:nvPr/>
        </p:nvSpPr>
        <p:spPr>
          <a:xfrm>
            <a:off x="6917436" y="19385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F6F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917436" y="2505456"/>
            <a:ext cx="1495044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1C2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Timely Project Execution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48640" y="3387852"/>
            <a:ext cx="1860804" cy="14310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C2B45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731520" y="3570732"/>
            <a:ext cx="457200" cy="457200"/>
          </a:xfrm>
          <a:prstGeom prst="ellipse">
            <a:avLst/>
          </a:prstGeom>
          <a:solidFill>
            <a:srgbClr val="DCEAE8"/>
          </a:solidFill>
          <a:ln/>
        </p:spPr>
      </p:sp>
      <p:sp>
        <p:nvSpPr>
          <p:cNvPr id="27" name="Text 25"/>
          <p:cNvSpPr/>
          <p:nvPr/>
        </p:nvSpPr>
        <p:spPr>
          <a:xfrm>
            <a:off x="731520" y="35707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F6F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31520" y="4137660"/>
            <a:ext cx="1495044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1C2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Sponsor-Focused Approach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610612" y="3387852"/>
            <a:ext cx="1860804" cy="14310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C2B45">
                <a:alpha val="12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2793492" y="3570732"/>
            <a:ext cx="457200" cy="457200"/>
          </a:xfrm>
          <a:prstGeom prst="ellipse">
            <a:avLst/>
          </a:prstGeom>
          <a:solidFill>
            <a:srgbClr val="DCEAE8"/>
          </a:solidFill>
          <a:ln/>
        </p:spPr>
      </p:sp>
      <p:sp>
        <p:nvSpPr>
          <p:cNvPr id="31" name="Text 29"/>
          <p:cNvSpPr/>
          <p:nvPr/>
        </p:nvSpPr>
        <p:spPr>
          <a:xfrm>
            <a:off x="2793492" y="35707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F6F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2793492" y="4137660"/>
            <a:ext cx="1495044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1C2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Investigator Network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672584" y="3387852"/>
            <a:ext cx="1860804" cy="14310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C2B45">
                <a:alpha val="12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4855464" y="3570732"/>
            <a:ext cx="457200" cy="457200"/>
          </a:xfrm>
          <a:prstGeom prst="ellipse">
            <a:avLst/>
          </a:prstGeom>
          <a:solidFill>
            <a:srgbClr val="DCEAE8"/>
          </a:solidFill>
          <a:ln/>
        </p:spPr>
      </p:sp>
      <p:sp>
        <p:nvSpPr>
          <p:cNvPr id="35" name="Text 33"/>
          <p:cNvSpPr/>
          <p:nvPr/>
        </p:nvSpPr>
        <p:spPr>
          <a:xfrm>
            <a:off x="4855464" y="35707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F6F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4855464" y="4137660"/>
            <a:ext cx="1495044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1C2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Patient-Centric Research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6734556" y="3387852"/>
            <a:ext cx="1860804" cy="14310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C2B45">
                <a:alpha val="12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6917436" y="3570732"/>
            <a:ext cx="457200" cy="457200"/>
          </a:xfrm>
          <a:prstGeom prst="ellipse">
            <a:avLst/>
          </a:prstGeom>
          <a:solidFill>
            <a:srgbClr val="DCEAE8"/>
          </a:solidFill>
          <a:ln/>
        </p:spPr>
      </p:sp>
      <p:sp>
        <p:nvSpPr>
          <p:cNvPr id="39" name="Text 37"/>
          <p:cNvSpPr/>
          <p:nvPr/>
        </p:nvSpPr>
        <p:spPr>
          <a:xfrm>
            <a:off x="6917436" y="35707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F6F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08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6917436" y="4137660"/>
            <a:ext cx="1495044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1C2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Quality-Driven Processes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30145"/>
            <a:ext cx="9144000" cy="384048"/>
          </a:xfrm>
          <a:prstGeom prst="rect">
            <a:avLst/>
          </a:prstGeom>
          <a:solidFill>
            <a:srgbClr val="1C2B45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60" dirty="0">
                <a:solidFill>
                  <a:srgbClr val="CFD6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OZAS CLINICAL SERVICES — SITE MANAGEMENT &amp; SCIENTIFIC CONSULTING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548640" y="472775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12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THERAPEUTIC EXPERTISE</a:t>
            </a:r>
            <a:endParaRPr lang="en-US" sz="1400" b="1" dirty="0"/>
          </a:p>
        </p:txBody>
      </p:sp>
      <p:sp>
        <p:nvSpPr>
          <p:cNvPr id="7" name="Text 5"/>
          <p:cNvSpPr/>
          <p:nvPr/>
        </p:nvSpPr>
        <p:spPr>
          <a:xfrm>
            <a:off x="548640" y="676656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C2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Working knowledge across therapeutic areas.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548640" y="1627632"/>
            <a:ext cx="1463040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D8DC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94944" y="1842516"/>
            <a:ext cx="82296" cy="82296"/>
          </a:xfrm>
          <a:prstGeom prst="ellipse">
            <a:avLst/>
          </a:prstGeom>
          <a:solidFill>
            <a:srgbClr val="C1502E"/>
          </a:solidFill>
          <a:ln/>
        </p:spPr>
      </p:sp>
      <p:sp>
        <p:nvSpPr>
          <p:cNvPr id="10" name="Text 8"/>
          <p:cNvSpPr/>
          <p:nvPr/>
        </p:nvSpPr>
        <p:spPr>
          <a:xfrm>
            <a:off x="841248" y="1627632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B3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Ophthalmology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2194560" y="1627632"/>
            <a:ext cx="1463040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D8DCE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340864" y="1842516"/>
            <a:ext cx="82296" cy="82296"/>
          </a:xfrm>
          <a:prstGeom prst="ellipse">
            <a:avLst/>
          </a:prstGeom>
          <a:solidFill>
            <a:srgbClr val="C1502E"/>
          </a:solidFill>
          <a:ln/>
        </p:spPr>
      </p:sp>
      <p:sp>
        <p:nvSpPr>
          <p:cNvPr id="13" name="Text 11"/>
          <p:cNvSpPr/>
          <p:nvPr/>
        </p:nvSpPr>
        <p:spPr>
          <a:xfrm>
            <a:off x="2487168" y="1627632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B3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Cardiology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840480" y="1627632"/>
            <a:ext cx="1463040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D8DCE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986784" y="1842516"/>
            <a:ext cx="82296" cy="82296"/>
          </a:xfrm>
          <a:prstGeom prst="ellipse">
            <a:avLst/>
          </a:prstGeom>
          <a:solidFill>
            <a:srgbClr val="C1502E"/>
          </a:solidFill>
          <a:ln/>
        </p:spPr>
      </p:sp>
      <p:sp>
        <p:nvSpPr>
          <p:cNvPr id="16" name="Text 14"/>
          <p:cNvSpPr/>
          <p:nvPr/>
        </p:nvSpPr>
        <p:spPr>
          <a:xfrm>
            <a:off x="4133088" y="1627632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B3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Oncology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486400" y="1627632"/>
            <a:ext cx="1463040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D8DCE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632704" y="1842516"/>
            <a:ext cx="82296" cy="82296"/>
          </a:xfrm>
          <a:prstGeom prst="ellipse">
            <a:avLst/>
          </a:prstGeom>
          <a:solidFill>
            <a:srgbClr val="C1502E"/>
          </a:solidFill>
          <a:ln/>
        </p:spPr>
      </p:sp>
      <p:sp>
        <p:nvSpPr>
          <p:cNvPr id="19" name="Text 17"/>
          <p:cNvSpPr/>
          <p:nvPr/>
        </p:nvSpPr>
        <p:spPr>
          <a:xfrm>
            <a:off x="5779008" y="1627632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B3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Neurology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7132320" y="1627632"/>
            <a:ext cx="1463040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D8DC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278624" y="1842516"/>
            <a:ext cx="82296" cy="82296"/>
          </a:xfrm>
          <a:prstGeom prst="ellipse">
            <a:avLst/>
          </a:prstGeom>
          <a:solidFill>
            <a:srgbClr val="C1502E"/>
          </a:solidFill>
          <a:ln/>
        </p:spPr>
      </p:sp>
      <p:sp>
        <p:nvSpPr>
          <p:cNvPr id="22" name="Text 20"/>
          <p:cNvSpPr/>
          <p:nvPr/>
        </p:nvSpPr>
        <p:spPr>
          <a:xfrm>
            <a:off x="7424928" y="1627632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B3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Endocrinology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548640" y="2340864"/>
            <a:ext cx="1463040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D8DCE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" y="2555748"/>
            <a:ext cx="82296" cy="82296"/>
          </a:xfrm>
          <a:prstGeom prst="ellipse">
            <a:avLst/>
          </a:prstGeom>
          <a:solidFill>
            <a:srgbClr val="C1502E"/>
          </a:solidFill>
          <a:ln/>
        </p:spPr>
      </p:sp>
      <p:sp>
        <p:nvSpPr>
          <p:cNvPr id="25" name="Text 23"/>
          <p:cNvSpPr/>
          <p:nvPr/>
        </p:nvSpPr>
        <p:spPr>
          <a:xfrm>
            <a:off x="841248" y="2340864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B3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Dermatology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194560" y="2340864"/>
            <a:ext cx="1463040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D8DCE1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340864" y="2555748"/>
            <a:ext cx="82296" cy="82296"/>
          </a:xfrm>
          <a:prstGeom prst="ellipse">
            <a:avLst/>
          </a:prstGeom>
          <a:solidFill>
            <a:srgbClr val="C1502E"/>
          </a:solidFill>
          <a:ln/>
        </p:spPr>
      </p:sp>
      <p:sp>
        <p:nvSpPr>
          <p:cNvPr id="28" name="Text 26"/>
          <p:cNvSpPr/>
          <p:nvPr/>
        </p:nvSpPr>
        <p:spPr>
          <a:xfrm>
            <a:off x="2487168" y="2340864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B3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Orthopedics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3840480" y="2340864"/>
            <a:ext cx="1463040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D8DCE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986784" y="2555748"/>
            <a:ext cx="82296" cy="82296"/>
          </a:xfrm>
          <a:prstGeom prst="ellipse">
            <a:avLst/>
          </a:prstGeom>
          <a:solidFill>
            <a:srgbClr val="C1502E"/>
          </a:solidFill>
          <a:ln/>
        </p:spPr>
      </p:sp>
      <p:sp>
        <p:nvSpPr>
          <p:cNvPr id="31" name="Text 29"/>
          <p:cNvSpPr/>
          <p:nvPr/>
        </p:nvSpPr>
        <p:spPr>
          <a:xfrm>
            <a:off x="4133088" y="2340864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B3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Gastroenterology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5486400" y="2340864"/>
            <a:ext cx="1463040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D8DCE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632704" y="2555748"/>
            <a:ext cx="82296" cy="82296"/>
          </a:xfrm>
          <a:prstGeom prst="ellipse">
            <a:avLst/>
          </a:prstGeom>
          <a:solidFill>
            <a:srgbClr val="C1502E"/>
          </a:solidFill>
          <a:ln/>
        </p:spPr>
      </p:sp>
      <p:sp>
        <p:nvSpPr>
          <p:cNvPr id="34" name="Text 32"/>
          <p:cNvSpPr/>
          <p:nvPr/>
        </p:nvSpPr>
        <p:spPr>
          <a:xfrm>
            <a:off x="5779008" y="2340864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B3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Infectious Diseases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7132320" y="2340864"/>
            <a:ext cx="1463040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D8DCE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278624" y="2555748"/>
            <a:ext cx="82296" cy="82296"/>
          </a:xfrm>
          <a:prstGeom prst="ellipse">
            <a:avLst/>
          </a:prstGeom>
          <a:solidFill>
            <a:srgbClr val="C1502E"/>
          </a:solidFill>
          <a:ln/>
        </p:spPr>
      </p:sp>
      <p:sp>
        <p:nvSpPr>
          <p:cNvPr id="37" name="Text 35"/>
          <p:cNvSpPr/>
          <p:nvPr/>
        </p:nvSpPr>
        <p:spPr>
          <a:xfrm>
            <a:off x="7424928" y="2340864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B3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Devices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548640" y="3063240"/>
            <a:ext cx="8046720" cy="0"/>
          </a:xfrm>
          <a:prstGeom prst="line">
            <a:avLst/>
          </a:prstGeom>
          <a:noFill/>
          <a:ln w="9525">
            <a:solidFill>
              <a:srgbClr val="D8DC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48640" y="32461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kern="0" spc="10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WHO WE WORK WITH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548640" y="361188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2B3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Researcher, Academic Institutes, </a:t>
            </a:r>
            <a:r>
              <a:rPr lang="en-US" sz="1400" dirty="0">
                <a:solidFill>
                  <a:srgbClr val="D8DCE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</a:t>
            </a:r>
            <a:r>
              <a:rPr lang="en-US" sz="1400" i="1" dirty="0">
                <a:solidFill>
                  <a:srgbClr val="2B3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Hospitals</a:t>
            </a:r>
            <a:r>
              <a:rPr lang="en-US" sz="1400" i="1" dirty="0">
                <a:solidFill>
                  <a:srgbClr val="D8DCE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</a:t>
            </a:r>
            <a:r>
              <a:rPr lang="en-US" sz="1400" i="1" dirty="0">
                <a:solidFill>
                  <a:srgbClr val="2B3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CROs</a:t>
            </a:r>
            <a:r>
              <a:rPr lang="en-US" sz="1400" i="1" dirty="0">
                <a:solidFill>
                  <a:srgbClr val="D8DCE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</a:t>
            </a:r>
            <a:r>
              <a:rPr lang="en-US" sz="1400" i="1" dirty="0">
                <a:solidFill>
                  <a:srgbClr val="2B3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Investigators &amp; </a:t>
            </a:r>
            <a:r>
              <a:rPr lang="en-US" sz="1400" dirty="0">
                <a:solidFill>
                  <a:srgbClr val="D8DCE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</a:t>
            </a:r>
            <a:r>
              <a:rPr lang="en-US" sz="1400" i="1" dirty="0">
                <a:solidFill>
                  <a:srgbClr val="2B3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Public Health Programs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C2B45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60" dirty="0">
                <a:solidFill>
                  <a:srgbClr val="CFD6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OZAS CLINICAL SERVICES — SITE MANAGEMENT &amp; SCIENTIFIC CONSULTING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594360" y="630635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120" dirty="0">
                <a:solidFill>
                  <a:srgbClr val="6B72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LEADERSHIP</a:t>
            </a:r>
            <a:endParaRPr lang="en-US" sz="1400" b="1" dirty="0"/>
          </a:p>
        </p:txBody>
      </p:sp>
      <p:sp>
        <p:nvSpPr>
          <p:cNvPr id="9" name="Text 7"/>
          <p:cNvSpPr/>
          <p:nvPr/>
        </p:nvSpPr>
        <p:spPr>
          <a:xfrm>
            <a:off x="3557117" y="1294026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C2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Mr. </a:t>
            </a:r>
            <a:r>
              <a:rPr lang="en-US" sz="2500" b="1" dirty="0" err="1">
                <a:solidFill>
                  <a:srgbClr val="1C2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Sachin</a:t>
            </a:r>
            <a:r>
              <a:rPr lang="en-US" sz="2500" b="1" dirty="0">
                <a:solidFill>
                  <a:srgbClr val="1C2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Gupta</a:t>
            </a:r>
          </a:p>
          <a:p>
            <a:pPr marL="0" indent="0">
              <a:buNone/>
            </a:pPr>
            <a:r>
              <a:rPr lang="en-US" sz="2500" b="1" dirty="0">
                <a:solidFill>
                  <a:srgbClr val="1C2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Mr. Gopal Sharma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3657600" y="201168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100" dirty="0">
                <a:solidFill>
                  <a:srgbClr val="C150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FOUNDER &amp; DIRECTOR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657600" y="2395728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clinical research professional leading OZAS's site operations, regulatory strategy and investigator relationships across academic and sponsor-driven studies.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0" y="3337560"/>
            <a:ext cx="2057400" cy="365760"/>
          </a:xfrm>
          <a:prstGeom prst="rect">
            <a:avLst/>
          </a:prstGeom>
          <a:solidFill>
            <a:srgbClr val="FFFFFF"/>
          </a:solidFill>
          <a:ln w="9525">
            <a:solidFill>
              <a:srgbClr val="D8DC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57600" y="3337560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3A41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Clinical Trial Operations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5852160" y="3337560"/>
            <a:ext cx="1558138" cy="365760"/>
          </a:xfrm>
          <a:prstGeom prst="rect">
            <a:avLst/>
          </a:prstGeom>
          <a:solidFill>
            <a:srgbClr val="FFFFFF"/>
          </a:solidFill>
          <a:ln w="9525">
            <a:solidFill>
              <a:srgbClr val="D8DC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852160" y="3337560"/>
            <a:ext cx="15581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3A41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Regulatory Affairs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3657600" y="3794760"/>
            <a:ext cx="1914754" cy="365760"/>
          </a:xfrm>
          <a:prstGeom prst="rect">
            <a:avLst/>
          </a:prstGeom>
          <a:solidFill>
            <a:srgbClr val="FFFFFF"/>
          </a:solidFill>
          <a:ln w="9525">
            <a:solidFill>
              <a:srgbClr val="D8DC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657600" y="3794760"/>
            <a:ext cx="19147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3A41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Medical Device Research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5709514" y="3794760"/>
            <a:ext cx="2200046" cy="365760"/>
          </a:xfrm>
          <a:prstGeom prst="rect">
            <a:avLst/>
          </a:prstGeom>
          <a:solidFill>
            <a:srgbClr val="FFFFFF"/>
          </a:solidFill>
          <a:ln w="9525">
            <a:solidFill>
              <a:srgbClr val="D8DC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709514" y="3794760"/>
            <a:ext cx="22000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3A41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Ethics Committee Management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3657600" y="4251960"/>
            <a:ext cx="2200046" cy="365760"/>
          </a:xfrm>
          <a:prstGeom prst="rect">
            <a:avLst/>
          </a:prstGeom>
          <a:solidFill>
            <a:srgbClr val="FFFFFF"/>
          </a:solidFill>
          <a:ln w="9525">
            <a:solidFill>
              <a:srgbClr val="D8DCE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57600" y="4251960"/>
            <a:ext cx="22000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3A41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Real-World Evidence Studies</a:t>
            </a:r>
            <a:endParaRPr lang="en-US" sz="8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620981-C720-E955-7EE7-4A7E5B9CA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59" y="907477"/>
            <a:ext cx="2535095" cy="20928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5C9F9-7924-E846-83C1-F538EC43F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2870510"/>
            <a:ext cx="2448267" cy="209283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C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691265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discuss your next study.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94460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B9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us about your trial, registry or manuscript — we'll respond with how OZAS can support it.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384048" cy="384048"/>
          </a:xfrm>
          <a:prstGeom prst="ellipse">
            <a:avLst/>
          </a:prstGeom>
          <a:solidFill>
            <a:srgbClr val="243657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28" y="2258568"/>
            <a:ext cx="164592" cy="16459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97280" y="212140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8E9B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OFFICE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097280" y="2445179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i="1" dirty="0">
                <a:solidFill>
                  <a:srgbClr val="F1F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70-S, </a:t>
            </a:r>
            <a:r>
              <a:rPr lang="en-US" sz="1250" i="1" dirty="0" err="1">
                <a:solidFill>
                  <a:srgbClr val="F1F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Umerpurniva</a:t>
            </a:r>
            <a:r>
              <a:rPr lang="en-US" sz="1250" i="1" dirty="0">
                <a:solidFill>
                  <a:srgbClr val="F1F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Sulem Sarai, Prayagraj. U.P. India</a:t>
            </a:r>
          </a:p>
          <a:p>
            <a:pPr marL="0" indent="0">
              <a:buNone/>
            </a:pPr>
            <a:endParaRPr lang="en-US" sz="1250" i="1" dirty="0">
              <a:solidFill>
                <a:srgbClr val="F1F2F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548640" y="2770632"/>
            <a:ext cx="384048" cy="384048"/>
          </a:xfrm>
          <a:prstGeom prst="ellipse">
            <a:avLst/>
          </a:prstGeom>
          <a:solidFill>
            <a:srgbClr val="243657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28" y="2880360"/>
            <a:ext cx="164592" cy="16459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097280" y="2743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8E9B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EMAIL</a:t>
            </a:r>
            <a:endParaRPr lang="en-US" sz="850" dirty="0"/>
          </a:p>
        </p:txBody>
      </p:sp>
      <p:sp>
        <p:nvSpPr>
          <p:cNvPr id="12" name="Text 8"/>
          <p:cNvSpPr/>
          <p:nvPr/>
        </p:nvSpPr>
        <p:spPr>
          <a:xfrm>
            <a:off x="1097280" y="295351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1F2F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/>
              </a:rPr>
              <a:t>ozasclinicalservices@gmail.com</a:t>
            </a:r>
            <a:r>
              <a:rPr lang="en-US" sz="1250" dirty="0">
                <a:solidFill>
                  <a:srgbClr val="F1F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548640" y="3392424"/>
            <a:ext cx="384048" cy="384048"/>
          </a:xfrm>
          <a:prstGeom prst="ellipse">
            <a:avLst/>
          </a:prstGeom>
          <a:solidFill>
            <a:srgbClr val="243657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228" y="3502152"/>
            <a:ext cx="164592" cy="16459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097280" y="336499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8E9B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PHONE</a:t>
            </a:r>
            <a:endParaRPr lang="en-US" sz="850" dirty="0"/>
          </a:p>
        </p:txBody>
      </p:sp>
      <p:sp>
        <p:nvSpPr>
          <p:cNvPr id="16" name="Text 11"/>
          <p:cNvSpPr/>
          <p:nvPr/>
        </p:nvSpPr>
        <p:spPr>
          <a:xfrm>
            <a:off x="1097280" y="3575304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i="1" dirty="0">
                <a:solidFill>
                  <a:srgbClr val="F1F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+91-7827898176/8800787803</a:t>
            </a:r>
            <a:endParaRPr lang="en-US" sz="1250" dirty="0"/>
          </a:p>
        </p:txBody>
      </p:sp>
      <p:sp>
        <p:nvSpPr>
          <p:cNvPr id="17" name="Shape 12"/>
          <p:cNvSpPr/>
          <p:nvPr/>
        </p:nvSpPr>
        <p:spPr>
          <a:xfrm>
            <a:off x="548640" y="4014216"/>
            <a:ext cx="384048" cy="384048"/>
          </a:xfrm>
          <a:prstGeom prst="ellipse">
            <a:avLst/>
          </a:prstGeom>
          <a:solidFill>
            <a:srgbClr val="243657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228" y="4123944"/>
            <a:ext cx="164592" cy="16459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097280" y="398678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8E9B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WORKING HOURS</a:t>
            </a:r>
            <a:endParaRPr lang="en-US" sz="850" dirty="0"/>
          </a:p>
        </p:txBody>
      </p:sp>
      <p:sp>
        <p:nvSpPr>
          <p:cNvPr id="20" name="Text 14"/>
          <p:cNvSpPr/>
          <p:nvPr/>
        </p:nvSpPr>
        <p:spPr>
          <a:xfrm>
            <a:off x="1097280" y="4197096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1F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Monday – Saturday · 9:00 AM – 6:00 PM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548640" y="4709160"/>
            <a:ext cx="8046720" cy="0"/>
          </a:xfrm>
          <a:prstGeom prst="line">
            <a:avLst/>
          </a:prstGeom>
          <a:noFill/>
          <a:ln w="9525">
            <a:solidFill>
              <a:srgbClr val="34466B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548640" y="482803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100" dirty="0">
                <a:solidFill>
                  <a:srgbClr val="8E9B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OZAS CLINICAL SERVICES   ·  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581</Words>
  <Application>Microsoft Office PowerPoint</Application>
  <PresentationFormat>On-screen Show (16:9)</PresentationFormat>
  <Paragraphs>121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Cambria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OZAS Clinical Services — Company Profile</dc:title>
  <dc:subject>PptxGenJS Presentation</dc:subject>
  <dc:creator>OZAS Clinical Services</dc:creator>
  <cp:lastModifiedBy>Asus</cp:lastModifiedBy>
  <cp:revision>8</cp:revision>
  <dcterms:created xsi:type="dcterms:W3CDTF">2026-06-17T09:39:49Z</dcterms:created>
  <dcterms:modified xsi:type="dcterms:W3CDTF">2026-06-23T08:13:24Z</dcterms:modified>
</cp:coreProperties>
</file>